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66" r:id="rId3"/>
  </p:sldMasterIdLst>
  <p:notesMasterIdLst>
    <p:notesMasterId r:id="rId65"/>
  </p:notesMasterIdLst>
  <p:sldIdLst>
    <p:sldId id="256" r:id="rId4"/>
    <p:sldId id="327" r:id="rId5"/>
    <p:sldId id="257" r:id="rId6"/>
    <p:sldId id="258" r:id="rId7"/>
    <p:sldId id="259" r:id="rId8"/>
    <p:sldId id="260" r:id="rId9"/>
    <p:sldId id="318" r:id="rId10"/>
    <p:sldId id="293" r:id="rId11"/>
    <p:sldId id="317" r:id="rId12"/>
    <p:sldId id="320" r:id="rId13"/>
    <p:sldId id="295" r:id="rId14"/>
    <p:sldId id="297" r:id="rId15"/>
    <p:sldId id="307" r:id="rId16"/>
    <p:sldId id="308" r:id="rId17"/>
    <p:sldId id="321" r:id="rId18"/>
    <p:sldId id="298" r:id="rId19"/>
    <p:sldId id="299" r:id="rId20"/>
    <p:sldId id="300" r:id="rId21"/>
    <p:sldId id="301" r:id="rId22"/>
    <p:sldId id="302" r:id="rId23"/>
    <p:sldId id="261" r:id="rId24"/>
    <p:sldId id="323" r:id="rId25"/>
    <p:sldId id="324" r:id="rId26"/>
    <p:sldId id="325" r:id="rId27"/>
    <p:sldId id="262" r:id="rId28"/>
    <p:sldId id="263" r:id="rId29"/>
    <p:sldId id="30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82" r:id="rId40"/>
    <p:sldId id="294" r:id="rId41"/>
    <p:sldId id="283" r:id="rId42"/>
    <p:sldId id="310" r:id="rId43"/>
    <p:sldId id="311" r:id="rId44"/>
    <p:sldId id="312" r:id="rId45"/>
    <p:sldId id="313" r:id="rId46"/>
    <p:sldId id="309" r:id="rId47"/>
    <p:sldId id="315" r:id="rId48"/>
    <p:sldId id="319" r:id="rId49"/>
    <p:sldId id="316" r:id="rId50"/>
    <p:sldId id="284" r:id="rId51"/>
    <p:sldId id="285" r:id="rId52"/>
    <p:sldId id="326" r:id="rId53"/>
    <p:sldId id="329" r:id="rId54"/>
    <p:sldId id="304" r:id="rId55"/>
    <p:sldId id="286" r:id="rId56"/>
    <p:sldId id="287" r:id="rId57"/>
    <p:sldId id="288" r:id="rId58"/>
    <p:sldId id="305" r:id="rId59"/>
    <p:sldId id="289" r:id="rId60"/>
    <p:sldId id="290" r:id="rId61"/>
    <p:sldId id="291" r:id="rId62"/>
    <p:sldId id="306" r:id="rId63"/>
    <p:sldId id="292" r:id="rId6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C92"/>
    <a:srgbClr val="11889C"/>
    <a:srgbClr val="84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1"/>
    <p:restoredTop sz="78429"/>
  </p:normalViewPr>
  <p:slideViewPr>
    <p:cSldViewPr snapToGrid="0" snapToObjects="1">
      <p:cViewPr varScale="1">
        <p:scale>
          <a:sx n="97" d="100"/>
          <a:sy n="97" d="100"/>
        </p:scale>
        <p:origin x="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1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8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9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34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70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84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89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5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54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16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1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 few things to note: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If you know how to do particular things, know particular concepts – these will transfer to other languages! So you won't be starting from scratch. Kinda like having a grammar under your belt before learning a new language. 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differences in syntax</a:t>
            </a:r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>
              <a:spcBef>
                <a:spcPts val="0"/>
              </a:spcBef>
              <a:buNone/>
            </a:pPr>
            <a:r>
              <a:rPr lang="en-US"/>
              <a:t>Also note – your choice will depend on the project, the thing you want to do, the people you're working with, your own background.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708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673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18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173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1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6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916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9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929516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6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45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99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991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67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5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5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8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66" dirty="0"/>
              <a:t>Different</a:t>
            </a:r>
            <a:r>
              <a:rPr lang="en-US" sz="1466" baseline="0" dirty="0"/>
              <a:t> variable types only activate in certain parts of a code. Remember the do block with |fruit|? Fruit cease to exist outside that do block. We can organize the access of information in our code. Organization is your best defense against bugs.</a:t>
            </a:r>
            <a:endParaRPr sz="1466" dirty="0"/>
          </a:p>
        </p:txBody>
      </p:sp>
    </p:spTree>
    <p:extLst>
      <p:ext uri="{BB962C8B-B14F-4D97-AF65-F5344CB8AC3E}">
        <p14:creationId xmlns:p14="http://schemas.microsoft.com/office/powerpoint/2010/main" val="1358397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6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38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70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One of our case studies works with the DPLA API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954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2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36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08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72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0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85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1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3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parentheses are implied but unnecessary around fruit</a:t>
            </a:r>
          </a:p>
          <a:p>
            <a:pPr>
              <a:spcBef>
                <a:spcPts val="0"/>
              </a:spcBef>
              <a:buNone/>
            </a:pPr>
            <a:endParaRPr lang="en-US" baseline="0" dirty="0"/>
          </a:p>
          <a:p>
            <a:pPr>
              <a:spcBef>
                <a:spcPts val="0"/>
              </a:spcBef>
              <a:buNone/>
            </a:pPr>
            <a:r>
              <a:rPr lang="en-US" baseline="0" dirty="0"/>
              <a:t>Explain what |fruit| does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50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These</a:t>
            </a:r>
            <a:r>
              <a:rPr lang="en-US" baseline="0" dirty="0"/>
              <a:t> should all output the same thing.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5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EAFB54-7980-41A8-B151-9D25B29273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E39F49-DBB2-4036-8144-B35A965EF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0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846319" y="1645919"/>
            <a:ext cx="4023360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74319" y="6035039"/>
            <a:ext cx="8595359" cy="54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>
                <a:latin typeface="Open Sans"/>
                <a:ea typeface="Open Sans"/>
                <a:cs typeface="Open Sans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822959" y="2743200"/>
            <a:ext cx="749808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645919" y="4114800"/>
            <a:ext cx="58521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>
                <a:latin typeface="Open Sans"/>
                <a:ea typeface="Open Sans"/>
                <a:cs typeface="Open Sans"/>
              </a:defRPr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595359" cy="82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595359" cy="4937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>
                <a:latin typeface="Open Sans"/>
                <a:ea typeface="Open Sans"/>
                <a:cs typeface="Open Sans"/>
              </a:defRPr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Open Sans"/>
          <a:ea typeface="Open Sans"/>
          <a:cs typeface="Open Sans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/lis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introduction.html#string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ssages Image(60843915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789953" y="-504296"/>
            <a:ext cx="7772400" cy="15464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Programming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Concepts</a:t>
            </a:r>
            <a:r>
              <a:rPr lang="en" sz="4000" dirty="0"/>
              <a:t> </a:t>
            </a:r>
            <a:r>
              <a:rPr lang="en" sz="4000" dirty="0">
                <a:solidFill>
                  <a:srgbClr val="FF0000"/>
                </a:solidFill>
                <a:latin typeface="Yanone Kaffeesatz Regular"/>
                <a:cs typeface="Yanone Kaffeesatz Regular"/>
              </a:rPr>
              <a:t>II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604000" y="1096536"/>
            <a:ext cx="2540000" cy="1046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HILT </a:t>
            </a:r>
            <a:r>
              <a:rPr lang="en" dirty="0"/>
              <a:t>201</a:t>
            </a:r>
            <a:r>
              <a:rPr lang="en-US" dirty="0"/>
              <a:t>9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77800"/>
            <a:ext cx="431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some changes made to the first list.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595555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now is a list consisting of each number in the first list, with some changes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962644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results.append(item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We can shorten this! 3 lines in 1: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047810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Keep in mind that we can call the current point in the loop anything we want: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[nugget for nugget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1907956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 = [1,2,3,4,5]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item 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item + 5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[item + 5 for item in numbers]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Quick! Easy! but confusing!</a:t>
            </a:r>
          </a:p>
        </p:txBody>
      </p:sp>
    </p:spTree>
    <p:extLst>
      <p:ext uri="{BB962C8B-B14F-4D97-AF65-F5344CB8AC3E}">
        <p14:creationId xmlns:p14="http://schemas.microsoft.com/office/powerpoint/2010/main" val="1665711261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32473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4759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Use a list comprehension to simplify this: 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['Brandon', 'Ethan', 'Tony']</a:t>
            </a: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[]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in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    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results.append(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'Hi my name is' + name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Answer: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item for item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results = ['Hi my name is ' + name for name in names]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8911289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</p:txBody>
      </p:sp>
    </p:spTree>
    <p:extLst>
      <p:ext uri="{BB962C8B-B14F-4D97-AF65-F5344CB8AC3E}">
        <p14:creationId xmlns:p14="http://schemas.microsoft.com/office/powerpoint/2010/main" val="48944096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5208" y="257466"/>
            <a:ext cx="8287959" cy="985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Today: Python LEVEL 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0719" y="1258507"/>
            <a:ext cx="8175182" cy="5633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dirty="0"/>
              <a:t>Some review </a:t>
            </a:r>
            <a:r>
              <a:rPr lang="en-US" sz="2800" i="1" dirty="0"/>
              <a:t>(always helpful!) </a:t>
            </a:r>
            <a:endParaRPr lang="en-US" sz="3200" i="1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Loops </a:t>
            </a:r>
            <a:r>
              <a:rPr lang="en-US" sz="2800" i="1" dirty="0"/>
              <a:t>(doing things repeatedly!)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Comprehensions </a:t>
            </a:r>
            <a:r>
              <a:rPr lang="en-US" sz="2800" i="1" dirty="0"/>
              <a:t>(more efficient code!)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Conditionals </a:t>
            </a:r>
            <a:r>
              <a:rPr lang="en-US" sz="2800" i="1" dirty="0"/>
              <a:t>(if then!)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Making our own methods </a:t>
            </a:r>
            <a:r>
              <a:rPr lang="en-US" sz="2800" i="1" dirty="0"/>
              <a:t>(reusing code!)</a:t>
            </a:r>
          </a:p>
          <a:p>
            <a:pPr marL="385763" indent="-385763">
              <a:buFont typeface="+mj-lt"/>
              <a:buAutoNum type="arabicPeriod"/>
            </a:pPr>
            <a:endParaRPr lang="en-US" sz="2800" i="1" dirty="0"/>
          </a:p>
          <a:p>
            <a:pPr>
              <a:buNone/>
            </a:pPr>
            <a:endParaRPr lang="en-US" sz="1600" i="1" dirty="0"/>
          </a:p>
          <a:p>
            <a:pPr>
              <a:buNone/>
            </a:pPr>
            <a:r>
              <a:rPr lang="en-US" sz="2800" i="1" dirty="0"/>
              <a:t>…and also: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Practice exercises with our newfound Python powers </a:t>
            </a:r>
            <a:r>
              <a:rPr lang="en-US" sz="2800" i="1" dirty="0"/>
              <a:t>(such power!!)</a:t>
            </a: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pPr marL="385763" indent="-385763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Comprehensions</a:t>
            </a:r>
            <a:endParaRPr lang="en" sz="28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" y="1632473"/>
            <a:ext cx="8482405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1. Given a list of 5 numbers, use a for loop to create a new list named "data" that consists of the original numbers but with 10 subtracted from each of them.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2. Do the same thing, but simplify your code so that it uses a list comprehension.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= [1,2,3,4,5]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[]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cosmos in 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my_list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data.append</a:t>
            </a: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(cosmos - 10)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or</a:t>
            </a:r>
          </a:p>
          <a:p>
            <a:pPr lvl="0">
              <a:buNone/>
            </a:pPr>
            <a:endParaRPr lang="en-US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data = [number + 10 for number in my_list]</a:t>
            </a:r>
          </a:p>
        </p:txBody>
      </p:sp>
    </p:spTree>
    <p:extLst>
      <p:ext uri="{BB962C8B-B14F-4D97-AF65-F5344CB8AC3E}">
        <p14:creationId xmlns:p14="http://schemas.microsoft.com/office/powerpoint/2010/main" val="14673553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of four places you would like to visit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Print out each of those places </a:t>
            </a:r>
            <a:r>
              <a:rPr lang="en" b="1" dirty="0">
                <a:solidFill>
                  <a:srgbClr val="4D4D4D"/>
                </a:solidFill>
              </a:rPr>
              <a:t>using a loop</a:t>
            </a:r>
            <a:endParaRPr lang="en-US" b="1" dirty="0">
              <a:solidFill>
                <a:srgbClr val="4D4D4D"/>
              </a:solidFill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b="1" dirty="0">
              <a:solidFill>
                <a:srgbClr val="4D4D4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Example:</a:t>
            </a: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Paris"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Barcelona"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Lima"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D4D4D"/>
                </a:solidFill>
                <a:latin typeface="Menlo Regular"/>
                <a:ea typeface="Menlo Regular"/>
                <a:cs typeface="Menlo Regular"/>
                <a:sym typeface="Courier New"/>
              </a:rPr>
              <a:t>"I would like to visit Havana"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06888" y="62536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76836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print(fruit)</a:t>
            </a: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910290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94153" y="6754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2151346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6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</a:t>
            </a:r>
          </a:p>
          <a:p>
            <a:pPr lvl="0">
              <a:buNone/>
            </a:pPr>
            <a:endParaRPr lang="en-US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console.log(fruits[</a:t>
            </a:r>
            <a:r>
              <a:rPr lang="en-US" sz="16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" sz="16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6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817735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9414" y="52515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5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Loops in Other Languages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9414" y="1912347"/>
            <a:ext cx="8229600" cy="4967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Python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1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===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JavaScript (the way of pain)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 (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0;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fruits.length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 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console.log(fruits[</a:t>
            </a:r>
            <a:r>
              <a:rPr lang="en-US" sz="1400" dirty="0" err="1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]);</a:t>
            </a:r>
            <a:b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Courier New"/>
              </a:rPr>
              <a:t>===</a:t>
            </a:r>
          </a:p>
          <a:p>
            <a:pPr lvl="0">
              <a:buNone/>
            </a:pPr>
            <a:endParaRPr lang="en-US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Ruby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</a:t>
            </a: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 in fruits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print(fruit)</a:t>
            </a:r>
          </a:p>
          <a:p>
            <a:pPr lvl="0">
              <a:buNone/>
            </a:pPr>
            <a:r>
              <a:rPr lang="en" sz="1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end</a:t>
            </a: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  <a:p>
            <a:pPr lvl="0">
              <a:buNone/>
            </a:pPr>
            <a:endParaRPr lang="en" sz="1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925158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Conditional</a:t>
            </a:r>
            <a:r>
              <a:rPr lang="en-US" sz="6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3200" b="0" dirty="0">
              <a:solidFill>
                <a:srgbClr val="4D4D4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80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if a condition is true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 ==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	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 </a:t>
            </a:r>
            <a:endParaRPr lang="en-US" sz="28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8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Create a list named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/>
              <a:t> that contains the name of the people next to you. Be sure to include your own name.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Using your </a:t>
            </a:r>
            <a:r>
              <a:rPr lang="en-US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hilt</a:t>
            </a:r>
            <a:r>
              <a:rPr lang="en" sz="2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_class</a:t>
            </a:r>
            <a:r>
              <a:rPr lang="en" dirty="0">
                <a:ea typeface="Menlo Regular"/>
                <a:cs typeface="Menlo Regular"/>
              </a:rPr>
              <a:t> </a:t>
            </a:r>
            <a:r>
              <a:rPr lang="en" dirty="0"/>
              <a:t>list, create a conditional that prints "</a:t>
            </a:r>
            <a:r>
              <a:rPr lang="en" dirty="0">
                <a:latin typeface="Menlo Regular"/>
                <a:cs typeface="Menlo Regular"/>
              </a:rPr>
              <a:t>My name is (your name)</a:t>
            </a:r>
            <a:r>
              <a:rPr lang="en" dirty="0"/>
              <a:t>" for your name only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9" y="666119"/>
            <a:ext cx="5525763" cy="55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775" y="270314"/>
            <a:ext cx="8658810" cy="99679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f</a:t>
            </a: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or loops</a:t>
            </a:r>
            <a:r>
              <a:rPr lang="en-US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: </a:t>
            </a:r>
            <a:r>
              <a:rPr lang="en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ea typeface="arial"/>
                <a:cs typeface="Ubuntu"/>
                <a:sym typeface="arial"/>
              </a:rPr>
              <a:t>for dictionaries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endParaRPr lang="en" sz="2400" dirty="0">
              <a:solidFill>
                <a:schemeClr val="tx1"/>
              </a:solidFill>
              <a:latin typeface="Menlo Regular"/>
              <a:cs typeface="Menlo Regular"/>
              <a:sym typeface="Courier New"/>
            </a:endParaRPr>
          </a:p>
          <a:p>
            <a:pPr marL="38100"/>
            <a:r>
              <a:rPr lang="en" sz="2400" dirty="0">
                <a:solidFill>
                  <a:schemeClr val="tx1"/>
                </a:solidFill>
                <a:latin typeface="Menlo Regular"/>
                <a:cs typeface="Menlo Regular"/>
                <a:sym typeface="Courier New"/>
              </a:rPr>
              <a:t>&gt;&gt;&gt; states = {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"VA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"Virginia"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"MD</a:t>
            </a:r>
            <a:r>
              <a:rPr lang="en-US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rgbClr val="0E72A4"/>
                </a:solidFill>
                <a:latin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20035"/>
                </a:solidFill>
                <a:latin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latin typeface="Menlo Regular"/>
                <a:cs typeface="Menlo Regular"/>
                <a:sym typeface="Courier New"/>
              </a:rPr>
              <a:t>}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code, state in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states.items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print(code + " is the code for " + state)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range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5, 10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2400" dirty="0">
              <a:solidFill>
                <a:srgbClr val="11889C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range(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0, 10, 2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"I'm at number " 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+ </a:t>
            </a:r>
            <a:r>
              <a:rPr lang="en-US" sz="2400" dirty="0" err="1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str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r>
              <a:rPr lang="en-US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69347" y="269775"/>
            <a:ext cx="8659664" cy="101087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trebuchet ms"/>
              </a:rPr>
              <a:t>Collections</a:t>
            </a:r>
            <a:r>
              <a:rPr lang="en" sz="4266" dirty="0">
                <a:solidFill>
                  <a:srgbClr val="000000"/>
                </a:solidFill>
                <a:sym typeface="trebuchet ms"/>
              </a:rPr>
              <a:t>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endParaRPr sz="2666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08759"/>
            <a:ext cx="54864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Fun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with Lists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55496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list.append(item)	</a:t>
            </a:r>
            <a:r>
              <a:rPr lang="en" sz="2400" dirty="0">
                <a:solidFill>
                  <a:srgbClr val="000000"/>
                </a:solidFill>
              </a:rPr>
              <a:t># add item to end of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list.index(item)	</a:t>
            </a:r>
            <a:r>
              <a:rPr lang="en" sz="2400" dirty="0">
                <a:solidFill>
                  <a:srgbClr val="000000"/>
                </a:solidFill>
              </a:rPr>
              <a:t># searches for item &amp; gives its  index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list.remove(item)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00000"/>
                </a:solidFill>
              </a:rPr>
              <a:t># removes first item of that name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ist.reverse</a:t>
            </a:r>
            <a:r>
              <a:rPr lang="en" sz="2400" dirty="0">
                <a:solidFill>
                  <a:srgbClr val="000000"/>
                </a:solidFill>
                <a:ea typeface="Menlo Regular"/>
                <a:cs typeface="Menlo Regular"/>
              </a:rPr>
              <a:t>()</a:t>
            </a:r>
            <a:r>
              <a:rPr lang="en" sz="2400" dirty="0">
                <a:solidFill>
                  <a:srgbClr val="000000"/>
                </a:solidFill>
              </a:rPr>
              <a:t> 		# reverses the order of a list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len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list)	</a:t>
            </a:r>
            <a:r>
              <a:rPr lang="en" sz="2400" dirty="0">
                <a:solidFill>
                  <a:srgbClr val="000000"/>
                </a:solidFill>
              </a:rPr>
              <a:t>    	# gives number of items in 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l</a:t>
            </a:r>
            <a:r>
              <a:rPr lang="en" sz="2400" dirty="0">
                <a:solidFill>
                  <a:srgbClr val="000000"/>
                </a:solidFill>
              </a:rPr>
              <a:t>ist.count(item)		# counts number of that item in list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There are </a:t>
            </a:r>
            <a:r>
              <a:rPr lang="en-US" b="1" dirty="0"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more methods and things to do with list! See the </a:t>
            </a:r>
            <a:r>
              <a:rPr lang="en" dirty="0">
                <a:sym typeface="Open Sans"/>
              </a:rPr>
              <a:t>List documentation </a:t>
            </a:r>
            <a:r>
              <a:rPr lang="en" dirty="0">
                <a:sym typeface="Open Sans"/>
                <a:hlinkClick r:id="rId3"/>
              </a:rPr>
              <a:t>here</a:t>
            </a:r>
            <a:r>
              <a:rPr lang="en" dirty="0">
                <a:sym typeface="Open Sans"/>
              </a:rPr>
              <a:t> and </a:t>
            </a:r>
            <a:r>
              <a:rPr lang="en-US" dirty="0">
                <a:sym typeface="Open Sans"/>
                <a:hlinkClick r:id="rId4"/>
              </a:rPr>
              <a:t>here</a:t>
            </a:r>
            <a:r>
              <a:rPr lang="en-US" dirty="0"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444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913086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assignment, </a:t>
            </a:r>
            <a:r>
              <a:rPr lang="en" sz="2400" dirty="0">
                <a:solidFill>
                  <a:srgbClr val="0B5C9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equivalence</a:t>
            </a:r>
            <a:r>
              <a:rPr lang="en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Python one-liner:</a:t>
            </a:r>
          </a:p>
          <a:p>
            <a:pPr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if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]==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])</a:t>
            </a: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FF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36448" y="358456"/>
            <a:ext cx="8071104" cy="1263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r>
              <a:rPr lang="en-US" sz="6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4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Do something only under certain circumstances</a:t>
            </a:r>
            <a:endParaRPr lang="en" sz="1600" b="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220123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else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compound conditions.  Remember the "and"</a:t>
            </a:r>
            <a:r>
              <a:rPr lang="en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"or" operators?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"Yum!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"cardboard" 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or fruits[</a:t>
            </a:r>
            <a:r>
              <a:rPr lang="en" sz="18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 == 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"sand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"Yuck!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8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"Not bad.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Branching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if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"apple"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not in 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fruits[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]: </a:t>
            </a:r>
          </a:p>
          <a:p>
            <a:pPr>
              <a:buNone/>
            </a:pP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	print(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Yuck</a:t>
            </a:r>
            <a:r>
              <a:rPr lang="en-US" sz="2400" dirty="0"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>
              <a:buNone/>
            </a:pPr>
            <a:endParaRPr sz="2400" dirty="0"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age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age &lt;=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"baby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age &gt;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and age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"child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adult"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while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continues while a condition is true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like an </a:t>
            </a:r>
            <a:r>
              <a:rPr lang="en" sz="2400" i="1" dirty="0">
                <a:solidFill>
                  <a:schemeClr val="bg2"/>
                </a:solidFill>
                <a:ea typeface="Ubuntu"/>
                <a:sym typeface="Ubuntu"/>
              </a:rPr>
              <a:t>for </a:t>
            </a:r>
            <a:r>
              <a:rPr lang="en" sz="2400" dirty="0">
                <a:solidFill>
                  <a:srgbClr val="000000"/>
                </a:solidFill>
                <a:ea typeface="Ubuntu"/>
                <a:sym typeface="Ubuntu"/>
              </a:rPr>
              <a:t>loop with an </a:t>
            </a:r>
            <a:r>
              <a:rPr lang="en" sz="2400" i="1" dirty="0">
                <a:solidFill>
                  <a:srgbClr val="666666"/>
                </a:solidFill>
                <a:ea typeface="Ubuntu"/>
                <a:sym typeface="Ubuntu"/>
              </a:rPr>
              <a:t>if</a:t>
            </a:r>
            <a:endParaRPr lang="en-US" sz="2400" dirty="0">
              <a:solidFill>
                <a:srgbClr val="666666"/>
              </a:solidFill>
              <a:ea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counter &lt;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+= </a:t>
            </a:r>
            <a:r>
              <a:rPr lang="en" sz="24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Remember: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+=</a:t>
            </a:r>
            <a:r>
              <a:rPr lang="en" sz="2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shorthand for 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Open Sans"/>
                <a:cs typeface="Menlo Regular"/>
                <a:sym typeface="Open Sans"/>
              </a:rPr>
              <a:t>counter = counter +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Open Sans"/>
                <a:cs typeface="Menlo Regular"/>
                <a:sym typeface="Open Sans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“until”</a:t>
            </a:r>
            <a:r>
              <a:rPr lang="en" sz="3800" b="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280416" y="1600199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There is no “do x until y” loop in Python, but </a:t>
            </a:r>
            <a:r>
              <a:rPr lang="en" sz="2200" i="1" dirty="0">
                <a:solidFill>
                  <a:schemeClr val="bg2"/>
                </a:solidFill>
                <a:ea typeface="Ubuntu"/>
                <a:sym typeface="Ubuntu"/>
              </a:rPr>
              <a:t>while </a:t>
            </a:r>
            <a:r>
              <a:rPr lang="en" sz="2200" dirty="0">
                <a:solidFill>
                  <a:srgbClr val="000000"/>
                </a:solidFill>
                <a:ea typeface="Ubuntu"/>
                <a:sym typeface="Ubuntu"/>
              </a:rPr>
              <a:t>loops can be modified to continue until a condition is met:</a:t>
            </a:r>
            <a:endParaRPr lang="en-US" sz="2200" i="1" dirty="0">
              <a:solidFill>
                <a:srgbClr val="666666"/>
              </a:solidFill>
              <a:ea typeface="Ubuntu"/>
              <a:sym typeface="Ubuntu"/>
            </a:endParaRPr>
          </a:p>
          <a:p>
            <a:pPr lvl="0">
              <a:buNone/>
            </a:pPr>
            <a:endParaRPr lang="en-US" sz="2200" b="1" dirty="0">
              <a:solidFill>
                <a:srgbClr val="0B5394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counter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		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while True:	 </a:t>
            </a:r>
          </a:p>
          <a:p>
            <a:pPr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&lt;=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print(counter)						counter += 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if counter &gt; 5: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		break</a:t>
            </a:r>
            <a:endParaRPr sz="2200" dirty="0"/>
          </a:p>
          <a:p>
            <a:pPr lvl="0" rtl="0">
              <a:spcBef>
                <a:spcPts val="0"/>
              </a:spcBef>
              <a:buNone/>
            </a:pPr>
            <a:endParaRPr sz="2200" dirty="0"/>
          </a:p>
          <a:p>
            <a:pPr>
              <a:spcBef>
                <a:spcPts val="0"/>
              </a:spcBef>
              <a:buNone/>
            </a:pPr>
            <a:r>
              <a:rPr lang="en" sz="2200" b="1" dirty="0">
                <a:solidFill>
                  <a:srgbClr val="000000"/>
                </a:solidFill>
                <a:sym typeface="Open Sans"/>
              </a:rPr>
              <a:t>Remember: </a:t>
            </a:r>
            <a:r>
              <a:rPr lang="en" sz="2200" dirty="0">
                <a:solidFill>
                  <a:srgbClr val="FF0000"/>
                </a:solidFill>
                <a:latin typeface="Menlo Regular"/>
                <a:cs typeface="Menlo Regular"/>
                <a:sym typeface="Open Sans"/>
              </a:rPr>
              <a:t>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assignment, </a:t>
            </a:r>
            <a:r>
              <a:rPr lang="en" sz="2200" dirty="0">
                <a:solidFill>
                  <a:srgbClr val="FF0000"/>
                </a:solidFill>
                <a:sym typeface="Open Sans"/>
              </a:rPr>
              <a:t>==</a:t>
            </a:r>
            <a:r>
              <a:rPr lang="en" sz="2200" b="1" dirty="0">
                <a:solidFill>
                  <a:srgbClr val="000000"/>
                </a:solidFill>
                <a:sym typeface="Open Sans"/>
              </a:rPr>
              <a:t> is equivalence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8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slice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lphabet =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abcdefghijklmnopqrstuvwxyz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alphabet[2:7]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cdefg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alphabet[-2:]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yz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 = 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list[:-1]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more see the </a:t>
            </a:r>
            <a:r>
              <a:rPr lang="en" sz="27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  <a:hlinkClick r:id="rId3"/>
              </a:rPr>
              <a:t>documentation!</a:t>
            </a:r>
            <a:endParaRPr lang="en" sz="27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Packages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Useful behavior beyond the "basics"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</a:t>
            </a:r>
            <a:r>
              <a:rPr lang="en" dirty="0"/>
              <a:t>Standard Library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Math functions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Everything we've done so far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Python packages</a:t>
            </a:r>
            <a:endParaRPr lang="en" dirty="0"/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Just about everything else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Anythin you might not need to use everytime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5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Installing Packages</a:t>
            </a:r>
            <a:endParaRPr lang="en" sz="5500" dirty="0">
              <a:solidFill>
                <a:srgbClr val="FF0000"/>
              </a:solidFill>
              <a:latin typeface="Yanone Kaffeesatz Bold"/>
              <a:cs typeface="Yanone Kaffeesatz Bold"/>
              <a:sym typeface="Ubuntu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How do you get them on your computer?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pip </a:t>
            </a:r>
            <a:r>
              <a:rPr lang="mr-IN" sz="2000" dirty="0"/>
              <a:t>–</a:t>
            </a:r>
            <a:r>
              <a:rPr lang="en-US" sz="2000" dirty="0"/>
              <a:t> stands for “Pip installs packages.” Does what it says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 install </a:t>
            </a:r>
            <a:r>
              <a:rPr lang="en-US" sz="2000" dirty="0" err="1"/>
              <a:t>a_package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Or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$ pip3 install </a:t>
            </a:r>
            <a:r>
              <a:rPr lang="en-US" sz="2000" dirty="0" err="1"/>
              <a:t>a_different_package</a:t>
            </a: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endParaRPr lang="en-US" sz="2000" dirty="0"/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Remember that we have different Python versions! Installing to one won’t install to the other.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Then import them in your code with:</a:t>
            </a:r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import </a:t>
            </a:r>
            <a:r>
              <a:rPr lang="en-US" sz="2000" dirty="0" err="1"/>
              <a:t>a_package_name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226633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Organization</a:t>
            </a: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5000" dirty="0">
                <a:solidFill>
                  <a:schemeClr val="bg2"/>
                </a:solidFill>
                <a:latin typeface="Ubuntu"/>
                <a:ea typeface="Ubuntu"/>
                <a:cs typeface="Ubuntu"/>
                <a:sym typeface="Ubuntu"/>
              </a:rPr>
              <a:t>code reuse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Methods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Name code (like variables that name strings and numbers)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Take arguments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"Mini-scripts" || "Tiny commands"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>
                <a:latin typeface="Open Sans"/>
                <a:ea typeface="Open Sans"/>
                <a:cs typeface="Open Sans"/>
              </a:rPr>
              <a:t>Allows for code reuse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Make it easier to debug</a:t>
            </a:r>
            <a:endParaRPr lang="en" dirty="0">
              <a:latin typeface="Open Sans"/>
              <a:ea typeface="Open Sans"/>
              <a:cs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4A86E8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4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add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(x, y):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 print(x + y)</a:t>
            </a: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number = 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add(3, number)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Collections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 = 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"kiwi"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"strawberry"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0E72A4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D80035"/>
                </a:solidFill>
                <a:latin typeface="Menlo Regular"/>
                <a:ea typeface="Menlo Regular"/>
                <a:cs typeface="Menlo Regular"/>
                <a:sym typeface="Courier New"/>
              </a:rPr>
              <a:t>"plum"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fruits[0] = "kiwi", fruits[1] = "strawberry", etc.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Dictionary </a:t>
            </a:r>
            <a:r>
              <a:rPr lang="en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(associative array)</a:t>
            </a:r>
            <a:r>
              <a:rPr lang="en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 =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"VA": "Virginia"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,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"MD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"Maryland"</a:t>
            </a: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states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Virginia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Maryland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  <a:endParaRPr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states["VA"] = "Virginia", states["MD"] = "Maryland"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# what the method does!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All methods start with a def.</a:t>
            </a:r>
          </a:p>
        </p:txBody>
      </p:sp>
    </p:spTree>
    <p:extLst>
      <p:ext uri="{BB962C8B-B14F-4D97-AF65-F5344CB8AC3E}">
        <p14:creationId xmlns:p14="http://schemas.microsoft.com/office/powerpoint/2010/main" val="695389667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method_name</a:t>
            </a:r>
            <a:r>
              <a:rPr lang="en-US" dirty="0"/>
              <a:t>():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…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method_name</a:t>
            </a:r>
            <a:r>
              <a:rPr lang="en-US" dirty="0"/>
              <a:t>()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-nothing happens when you declare a method.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/>
              <a:t>- you have to call it later to execute it.</a:t>
            </a:r>
          </a:p>
        </p:txBody>
      </p:sp>
    </p:spTree>
    <p:extLst>
      <p:ext uri="{BB962C8B-B14F-4D97-AF65-F5344CB8AC3E}">
        <p14:creationId xmlns:p14="http://schemas.microsoft.com/office/powerpoint/2010/main" val="6998968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print("Hi my name is Tony")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dirty="0"/>
              <a:t>print("Hi my name is Brandon")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Ethan")</a:t>
            </a:r>
          </a:p>
          <a:p>
            <a:pPr marL="38100">
              <a:lnSpc>
                <a:spcPct val="130000"/>
              </a:lnSpc>
              <a:buNone/>
            </a:pPr>
            <a:r>
              <a:rPr lang="en-US" dirty="0"/>
              <a:t>print("Hi my name is Maple")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48534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Methods</a:t>
            </a:r>
            <a:endParaRPr lang="en" sz="72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>
              <a:lnSpc>
                <a:spcPct val="130000"/>
              </a:lnSpc>
              <a:buNone/>
            </a:pPr>
            <a:r>
              <a:rPr lang="en-US" sz="3200" dirty="0"/>
              <a:t>A method is a way of reusing the same bit of code. 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DRY </a:t>
            </a:r>
            <a:r>
              <a:rPr lang="mr-IN" dirty="0"/>
              <a:t>–</a:t>
            </a:r>
            <a:r>
              <a:rPr lang="en-US" dirty="0"/>
              <a:t> Don't Repeat Yourself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say_hello</a:t>
            </a:r>
            <a:r>
              <a:rPr lang="en-US" dirty="0"/>
              <a:t>(name):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/>
              <a:t>	print("Hi my name is " + name)</a:t>
            </a:r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endParaRPr lang="en-US" dirty="0"/>
          </a:p>
          <a:p>
            <a:pPr marL="38100" lvl="0" indent="0">
              <a:lnSpc>
                <a:spcPct val="130000"/>
              </a:lnSpc>
              <a:buClr>
                <a:schemeClr val="dk1"/>
              </a:buClr>
              <a:buSzPct val="100000"/>
              <a:buNone/>
            </a:pPr>
            <a:r>
              <a:rPr lang="en-US" dirty="0" err="1"/>
              <a:t>say_hello</a:t>
            </a:r>
            <a:r>
              <a:rPr lang="en-US" dirty="0"/>
              <a:t>("Brandon")</a:t>
            </a:r>
          </a:p>
        </p:txBody>
      </p:sp>
    </p:spTree>
    <p:extLst>
      <p:ext uri="{BB962C8B-B14F-4D97-AF65-F5344CB8AC3E}">
        <p14:creationId xmlns:p14="http://schemas.microsoft.com/office/powerpoint/2010/main" val="162716514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("Brandon")</a:t>
            </a:r>
          </a:p>
          <a:p>
            <a:pPr marL="3810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("Tony")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("Ethan")</a:t>
            </a:r>
          </a:p>
          <a:p>
            <a:pPr marL="38100" lvl="0">
              <a:buNone/>
            </a:pPr>
            <a:r>
              <a:rPr lang="en-US" sz="24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("Maple")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endParaRPr lang="en-US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More DRY, but we could do even better! remember our loops?</a:t>
            </a: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147720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Methods</a:t>
            </a:r>
            <a:endParaRPr lang="en" sz="5000" dirty="0">
              <a:solidFill>
                <a:schemeClr val="bg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>
              <a:lnSpc>
                <a:spcPct val="130000"/>
              </a:lnSpc>
              <a:buNone/>
            </a:pP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say_hello</a:t>
            </a:r>
            <a:r>
              <a:rPr lang="en-US" sz="2200" dirty="0"/>
              <a:t>(name):</a:t>
            </a:r>
          </a:p>
          <a:p>
            <a:pPr marL="38100" lvl="0">
              <a:lnSpc>
                <a:spcPct val="130000"/>
              </a:lnSpc>
              <a:buNone/>
            </a:pPr>
            <a:r>
              <a:rPr lang="en-US" sz="2200" dirty="0"/>
              <a:t>	print("Hi my name is " + name)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names = ["Brandon", "Tony", "Ethan", "Maple"]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name in names:</a:t>
            </a: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say_hello</a:t>
            </a: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(name)</a:t>
            </a:r>
          </a:p>
          <a:p>
            <a:pPr marL="38100">
              <a:buNone/>
            </a:pPr>
            <a:endParaRPr lang="en-US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>
              <a:buNone/>
            </a:pPr>
            <a:r>
              <a:rPr lang="en-US" sz="2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Pretty clearly separating the data from the use of it. Nice! SO DRY</a:t>
            </a: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sz="2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6225011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74319" y="274319"/>
            <a:ext cx="8663939" cy="1086508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7200" b="1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Variable Scope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4319" y="1360827"/>
            <a:ext cx="8668822" cy="505893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a = 0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if a == 0: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still a global variable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   </a:t>
            </a: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b = 1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def my_function(c):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this is a local variable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d = 3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    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Now we call the function, passing the value 7 as the first and only parameter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my_function(7)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a and b still exist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print(a)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print(b)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# c and d don't exist anymore -- these statements will give us name errors!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print(c)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print(d)</a:t>
            </a:r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/>
            <a:endParaRPr lang="en-US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200" dirty="0">
                <a:solidFill>
                  <a:srgbClr val="0E6E6D"/>
                </a:solidFill>
                <a:latin typeface="Menlo Regular"/>
                <a:ea typeface="Menlo Regular"/>
                <a:cs typeface="Menlo Regular"/>
                <a:sym typeface="courier new"/>
              </a:rPr>
              <a:t>Taken from http://python-textbok.readthedocs.io/en/1.0/Variables_and_Scope.html</a:t>
            </a:r>
            <a:endParaRPr lang="en" sz="1200" dirty="0">
              <a:solidFill>
                <a:srgbClr val="0E6E6D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2794825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Write your own method!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Try to write another method that calls the first method.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Why might you want to do this?</a:t>
            </a:r>
          </a:p>
          <a:p>
            <a:pPr marL="342900" indent="-342900"/>
            <a:endParaRPr lang="en-US" sz="2400" dirty="0">
              <a:solidFill>
                <a:srgbClr val="000000"/>
              </a:solidFill>
              <a:sym typeface="Open Sans"/>
            </a:endParaRPr>
          </a:p>
          <a:p>
            <a:pPr marL="342900" indent="-342900"/>
            <a:r>
              <a:rPr lang="en-US" sz="2400" dirty="0">
                <a:solidFill>
                  <a:srgbClr val="000000"/>
                </a:solidFill>
                <a:sym typeface="Open Sans"/>
              </a:rPr>
              <a:t>Share with </a:t>
            </a:r>
            <a:r>
              <a:rPr lang="en-US" sz="2400">
                <a:solidFill>
                  <a:srgbClr val="000000"/>
                </a:solidFill>
                <a:sym typeface="Open Sans"/>
              </a:rPr>
              <a:t>your neighbor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68190142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" sz="22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collection</a:t>
            </a:r>
            <a:r>
              <a:rPr lang="en" sz="2200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texts and metadata about them. Then, print out information about those texts using a method. </a:t>
            </a:r>
          </a:p>
          <a:p>
            <a:pPr lvl="0" rtl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Example Data for your Collection: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Jane Eyre, 1847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Cane, 1923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Wide Sargasso Sea, 1966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Citizen: An American Lyric, 2014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Example output you might aim for: </a:t>
            </a:r>
          </a:p>
          <a:p>
            <a:pPr lvl="0">
              <a:buNone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>
              <a:buNone/>
            </a:pP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Open Sans"/>
              </a:rPr>
              <a:t>Jane Eyre was published in 1847.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 = {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"Jane Eyre"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"1847"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"Cane"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"1923"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"Wide Sargasso Sea"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"1966"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,    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"Citizen: An American Lyrics"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"2014"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>
              <a:buNone/>
            </a:pPr>
            <a:endParaRPr lang="en-US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title, date in </a:t>
            </a:r>
            <a:r>
              <a:rPr lang="en-US" sz="1800" dirty="0" err="1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texts.items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</a:p>
          <a:p>
            <a:pPr lvl="0">
              <a:buNone/>
            </a:pP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print(title + </a:t>
            </a:r>
            <a:r>
              <a:rPr lang="en-US" sz="18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was published in "</a:t>
            </a:r>
            <a:r>
              <a:rPr lang="en-US" sz="18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+ date)</a:t>
            </a:r>
            <a:endParaRPr lang="en" sz="18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Loops &amp; Iterators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</a:t>
            </a:r>
            <a:endParaRPr lang="en" sz="2800" b="0" dirty="0">
              <a:solidFill>
                <a:schemeClr val="bg2">
                  <a:lumMod val="7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repeating yourself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fruits[0</a:t>
            </a:r>
            <a:r>
              <a:rPr lang="en-US" sz="2000" dirty="0">
                <a:solidFill>
                  <a:srgbClr val="0E72A4"/>
                </a:solidFill>
                <a:latin typeface="Menlo Regular"/>
                <a:ea typeface="Courier New"/>
                <a:cs typeface="Menlo Regular"/>
                <a:sym typeface="Courier New"/>
              </a:rPr>
              <a:t>]</a:t>
            </a:r>
          </a:p>
          <a:p>
            <a:pPr lvl="0"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'k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iwi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&gt;&gt;&gt; </a:t>
            </a:r>
            <a:r>
              <a:rPr lang="en" sz="2000" dirty="0">
                <a:solidFill>
                  <a:srgbClr val="0B5394"/>
                </a:solidFill>
                <a:latin typeface="Menlo Regular"/>
                <a:ea typeface="Menlo Regular"/>
                <a:cs typeface="Menlo Regular"/>
                <a:sym typeface="Courier New"/>
              </a:rPr>
              <a:t>fruits[2]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plum</a:t>
            </a:r>
            <a:r>
              <a:rPr lang="en-US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this isn't fun or efficient!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Real World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E3A7F-ED52-8148-A79A-2335AC9D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86406" cy="57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6074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Looking Ahead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CBAB-DED2-BB4C-8073-2E35BA35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540564"/>
            <a:ext cx="7593496" cy="47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192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9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Exercise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a variable representing the traveller's year of origin (e.g., </a:t>
            </a:r>
            <a:r>
              <a:rPr lang="en" sz="2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2000</a:t>
            </a:r>
            <a:r>
              <a:rPr lang="en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and greet our strange visitor with a different message if he is from the distant past (before 1900), the present era (1900-2020) or from the far future (beyond 2020).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-US" dirty="0"/>
              <a:t>This can be the against cleaning comparison exercise</a:t>
            </a: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An Answer</a:t>
            </a:r>
            <a:endParaRPr lang="en"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year 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2000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if year &lt;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elif year &gt;=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</a:t>
            </a:r>
            <a:r>
              <a:rPr lang="en" sz="20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Rewrite (refactor) as a method to test different years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44907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</a:t>
            </a:r>
            <a:r>
              <a:rPr lang="en" sz="5000" dirty="0"/>
              <a:t> </a:t>
            </a:r>
            <a:r>
              <a:rPr lang="en" sz="5000" dirty="0">
                <a:solidFill>
                  <a:schemeClr val="bg2"/>
                </a:solidFill>
                <a:latin typeface="Ubuntu"/>
                <a:cs typeface="Ubuntu"/>
              </a:rPr>
              <a:t>improved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def </a:t>
            </a:r>
            <a:r>
              <a:rPr lang="en" sz="2100" dirty="0">
                <a:solidFill>
                  <a:srgbClr val="84000C"/>
                </a:solidFill>
                <a:latin typeface="Menlo Regular"/>
                <a:ea typeface="Menlo Regular"/>
                <a:cs typeface="Menlo Regular"/>
                <a:sym typeface="Courier New"/>
              </a:rPr>
              <a:t>greeting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(year):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year &lt;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   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"Tell me of the past!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elif year &gt;=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and year &lt;=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2020: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"I wish you were from a cooler era.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print(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"Hello, future traveller.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lang="en" sz="21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reeting(1878)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reeting(2013)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</a:t>
            </a:r>
            <a:r>
              <a:rPr lang="en" sz="2200" dirty="0"/>
              <a:t>reeting(3000)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62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0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Exercise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Create a collection of 19th- and 20th-century authors (or historical/political figures if that's your bag!) and their birth dates (historical accuracy doesn't matter).  An example: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</a:t>
            </a:r>
            <a:r>
              <a:rPr lang="en" sz="20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{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"Wallace Stevens</a:t>
            </a:r>
            <a:r>
              <a:rPr lang="en-US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0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0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1879</a:t>
            </a: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Count the number of 19th-century birth dates and the number of 20th-century birth dates, then print the results like: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There are 3 19th-c. births and 2 20th-c. births in my collection.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</a:t>
            </a:r>
            <a:endParaRPr lang="en" sz="9600" dirty="0">
              <a:solidFill>
                <a:srgbClr val="FF0000"/>
              </a:solidFill>
              <a:latin typeface="Yanone Kaffeesatz Bold"/>
              <a:cs typeface="Yanone Kaffeesatz Bold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 = {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'Wallace Stevens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" sz="21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1897</a:t>
            </a:r>
            <a:r>
              <a:rPr lang="en" sz="21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,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'Brandon</a:t>
            </a:r>
            <a:r>
              <a:rPr lang="en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Walsh</a:t>
            </a:r>
            <a:r>
              <a:rPr lang="en-US" sz="22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'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: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1977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nineteenth_count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twentieth_count 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0</a:t>
            </a: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for person,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b_date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in </a:t>
            </a:r>
            <a:r>
              <a:rPr lang="en-US" sz="2200" dirty="0" err="1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birth_dates.items</a:t>
            </a:r>
            <a:r>
              <a:rPr lang="en-US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():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if b_date &lt;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1900: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nineteenth_count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else: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    twentieth_count += </a:t>
            </a:r>
            <a:r>
              <a:rPr lang="en" sz="2200" dirty="0">
                <a:solidFill>
                  <a:srgbClr val="11889C"/>
                </a:solidFill>
                <a:latin typeface="Menlo Regular"/>
                <a:ea typeface="Menlo Regular"/>
                <a:cs typeface="Menlo Regular"/>
                <a:sym typeface="Courier New"/>
              </a:rPr>
              <a:t>1</a:t>
            </a:r>
            <a:endParaRPr lang="en" sz="2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50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An Answer: </a:t>
            </a:r>
            <a:r>
              <a:rPr lang="en-US" sz="5000" dirty="0">
                <a:solidFill>
                  <a:schemeClr val="bg2"/>
                </a:solidFill>
                <a:latin typeface="Ubuntu"/>
                <a:cs typeface="Ubuntu"/>
              </a:rPr>
              <a:t>continued</a:t>
            </a:r>
            <a:endParaRPr lang="en" sz="5000" dirty="0">
              <a:solidFill>
                <a:schemeClr val="bg2"/>
              </a:solidFill>
              <a:latin typeface="Ubuntu"/>
              <a:cs typeface="Ubuntu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"There are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str(nineteenth_count)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19th-c. births and " </a:t>
            </a:r>
            <a:r>
              <a:rPr lang="en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+ str(twentieth_count) + 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 20th-c. births in my collection.</a:t>
            </a:r>
            <a:r>
              <a:rPr lang="en-US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"</a:t>
            </a:r>
            <a:r>
              <a:rPr lang="en" sz="2400" dirty="0">
                <a:solidFill>
                  <a:srgbClr val="FF0000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en" sz="2000" dirty="0">
                <a:solidFill>
                  <a:srgbClr val="000000"/>
                </a:solidFill>
              </a:rPr>
              <a:t>How might you expand this to capture additional centuries?  Decades?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kiwi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strawberry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p</a:t>
            </a:r>
            <a:r>
              <a:rPr lang="en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lum</a:t>
            </a:r>
          </a:p>
          <a:p>
            <a:pPr lvl="0" rtl="0">
              <a:spcBef>
                <a:spcPts val="0"/>
              </a:spcBef>
              <a:buNone/>
            </a:pPr>
            <a:endParaRPr lang="en-US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Note: indentation matters! Keeps things organized.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Tabs vs Spaces</a:t>
            </a:r>
            <a:endParaRPr lang="en" sz="32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7" y="87673"/>
            <a:ext cx="3842526" cy="6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02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576701"/>
            <a:ext cx="8229600" cy="1325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 dirty="0">
                <a:solidFill>
                  <a:srgbClr val="FF0000"/>
                </a:solidFill>
                <a:latin typeface="Yanone Kaffeesatz Bold"/>
                <a:cs typeface="Yanone Kaffeesatz Bold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32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endParaRPr lang="en" sz="32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for X in Y: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	</a:t>
            </a:r>
            <a:r>
              <a:rPr lang="en-US" sz="3600" dirty="0" err="1"/>
              <a:t>do_a_thing</a:t>
            </a: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endParaRPr lang="en-US" sz="3600" dirty="0"/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Y is the collection you're working with.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X is our name we will give for each individual item as we step over them.</a:t>
            </a:r>
            <a:endParaRPr sz="3600" dirty="0"/>
          </a:p>
          <a:p>
            <a:pPr>
              <a:spcBef>
                <a:spcPts val="0"/>
              </a:spcBef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302023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fruit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print(fruit)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042147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f</a:t>
            </a:r>
            <a:r>
              <a:rPr lang="en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or loop</a:t>
            </a:r>
            <a:r>
              <a:rPr lang="en-US" sz="7200" dirty="0">
                <a:solidFill>
                  <a:srgbClr val="FF0000"/>
                </a:solidFill>
                <a:latin typeface="Yanone Kaffeesatz Bold"/>
                <a:cs typeface="Yanone Kaffeesatz Bold"/>
                <a:sym typeface="Ubuntu"/>
              </a:rPr>
              <a:t>: </a:t>
            </a:r>
            <a:r>
              <a:rPr lang="en" sz="2800" b="0" dirty="0">
                <a:solidFill>
                  <a:srgbClr val="4D4D4D"/>
                </a:solidFill>
                <a:latin typeface="Ubuntu"/>
                <a:ea typeface="Ubuntu"/>
                <a:cs typeface="Ubuntu"/>
                <a:sym typeface="Ubuntu"/>
              </a:rPr>
              <a:t>Do something repeatedly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 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in fruits: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)</a:t>
            </a: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thing in fruits: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print(thing)</a:t>
            </a:r>
            <a:endParaRPr lang="en-US" sz="2400" dirty="0">
              <a:solidFill>
                <a:srgbClr val="0B5C92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endParaRPr lang="en" sz="2400" dirty="0">
              <a:solidFill>
                <a:srgbClr val="000000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for this_one in </a:t>
            </a:r>
            <a:r>
              <a:rPr lang="en-US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nuggets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:</a:t>
            </a:r>
          </a:p>
          <a:p>
            <a:pPr lvl="0">
              <a:buNone/>
            </a:pPr>
            <a:r>
              <a:rPr lang="en-US" sz="2400" dirty="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Courier New"/>
              </a:rPr>
              <a:t>	</a:t>
            </a:r>
            <a:r>
              <a:rPr lang="en" sz="2400" dirty="0">
                <a:solidFill>
                  <a:srgbClr val="0B5C92"/>
                </a:solidFill>
                <a:latin typeface="Menlo Regular"/>
                <a:ea typeface="Menlo Regular"/>
                <a:cs typeface="Menlo Regular"/>
                <a:sym typeface="Courier New"/>
              </a:rPr>
              <a:t>print(this_one)</a:t>
            </a:r>
          </a:p>
          <a:p>
            <a:pPr lvl="0">
              <a:buNone/>
            </a:pPr>
            <a:endParaRPr lang="en-US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  <a:p>
            <a:pPr lvl="0">
              <a:buNone/>
            </a:pPr>
            <a:r>
              <a:rPr lang="en-US" sz="2400" dirty="0">
                <a:solidFill>
                  <a:schemeClr val="tx1"/>
                </a:solidFill>
                <a:latin typeface="Menlo Regular"/>
                <a:ea typeface="Menlo Regular"/>
                <a:cs typeface="Menlo Regular"/>
                <a:sym typeface="Courier New"/>
              </a:rPr>
              <a:t>Error! Why is that?</a:t>
            </a:r>
            <a:endParaRPr lang="en" sz="2400" dirty="0">
              <a:solidFill>
                <a:schemeClr val="tx1"/>
              </a:solidFill>
              <a:latin typeface="Menlo Regular"/>
              <a:ea typeface="Menlo Regular"/>
              <a:cs typeface="Menlo Regula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5191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2000</Words>
  <Application>Microsoft Macintosh PowerPoint</Application>
  <PresentationFormat>On-screen Show (4:3)</PresentationFormat>
  <Paragraphs>572</Paragraphs>
  <Slides>61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Arial</vt:lpstr>
      <vt:lpstr>Arial</vt:lpstr>
      <vt:lpstr>Calibri</vt:lpstr>
      <vt:lpstr>courier new</vt:lpstr>
      <vt:lpstr>courier new</vt:lpstr>
      <vt:lpstr>Menlo</vt:lpstr>
      <vt:lpstr>Menlo Regular</vt:lpstr>
      <vt:lpstr>Open Sans</vt:lpstr>
      <vt:lpstr>Trebuchet MS</vt:lpstr>
      <vt:lpstr>Trebuchet MS</vt:lpstr>
      <vt:lpstr>Ubuntu</vt:lpstr>
      <vt:lpstr>Wingdings</vt:lpstr>
      <vt:lpstr>Yanone Kaffeesatz Bold</vt:lpstr>
      <vt:lpstr>Yanone Kaffeesatz Regular</vt:lpstr>
      <vt:lpstr>Custom Theme</vt:lpstr>
      <vt:lpstr>Custom Theme</vt:lpstr>
      <vt:lpstr>Custom Theme</vt:lpstr>
      <vt:lpstr>Programming Concepts II</vt:lpstr>
      <vt:lpstr>PowerPoint Presentation</vt:lpstr>
      <vt:lpstr>Collections  </vt:lpstr>
      <vt:lpstr>Collections</vt:lpstr>
      <vt:lpstr>Loops &amp; Iterators:</vt:lpstr>
      <vt:lpstr>for loop: Do something repeatedly</vt:lpstr>
      <vt:lpstr>for loop: Do something repeatedly</vt:lpstr>
      <vt:lpstr>for loop: Do something repeatedly</vt:lpstr>
      <vt:lpstr>for loop: Do something repeatedly</vt:lpstr>
      <vt:lpstr>PowerPoint Presentation</vt:lpstr>
      <vt:lpstr>Comprehensions</vt:lpstr>
      <vt:lpstr>Comprehensions</vt:lpstr>
      <vt:lpstr>Comprehensions</vt:lpstr>
      <vt:lpstr>Comprehensions</vt:lpstr>
      <vt:lpstr>PowerPoint Presentation</vt:lpstr>
      <vt:lpstr>Comprehensions</vt:lpstr>
      <vt:lpstr>Comprehensions</vt:lpstr>
      <vt:lpstr>Comprehensions</vt:lpstr>
      <vt:lpstr>Exercise</vt:lpstr>
      <vt:lpstr>Comprehensions</vt:lpstr>
      <vt:lpstr>Exercise</vt:lpstr>
      <vt:lpstr>Loops in Other Languages</vt:lpstr>
      <vt:lpstr>Loops in Other Languages</vt:lpstr>
      <vt:lpstr>Loops in Other Languages</vt:lpstr>
      <vt:lpstr>Conditional:</vt:lpstr>
      <vt:lpstr>Exercise</vt:lpstr>
      <vt:lpstr>PowerPoint Presentation</vt:lpstr>
      <vt:lpstr>for loops: for dictionaries</vt:lpstr>
      <vt:lpstr>range</vt:lpstr>
      <vt:lpstr>Fun with Lists</vt:lpstr>
      <vt:lpstr>Branching: Do something only under certain circumstances</vt:lpstr>
      <vt:lpstr>Branching: Do something only under certain circumstances</vt:lpstr>
      <vt:lpstr>Branching</vt:lpstr>
      <vt:lpstr>while loop</vt:lpstr>
      <vt:lpstr>“until” loop</vt:lpstr>
      <vt:lpstr>slice</vt:lpstr>
      <vt:lpstr>Packages</vt:lpstr>
      <vt:lpstr>Installing Packages</vt:lpstr>
      <vt:lpstr>Organization: code reuse</vt:lpstr>
      <vt:lpstr>Methods</vt:lpstr>
      <vt:lpstr>Methods</vt:lpstr>
      <vt:lpstr>Methods</vt:lpstr>
      <vt:lpstr>Methods</vt:lpstr>
      <vt:lpstr>Methods</vt:lpstr>
      <vt:lpstr>Methods</vt:lpstr>
      <vt:lpstr>Variable Scope</vt:lpstr>
      <vt:lpstr>Exercise </vt:lpstr>
      <vt:lpstr>Exercise </vt:lpstr>
      <vt:lpstr>An Answer</vt:lpstr>
      <vt:lpstr>Real World</vt:lpstr>
      <vt:lpstr>Looking Ahead</vt:lpstr>
      <vt:lpstr>PowerPoint Presentation</vt:lpstr>
      <vt:lpstr>Exercise</vt:lpstr>
      <vt:lpstr>An Answer</vt:lpstr>
      <vt:lpstr>An Answer: improved</vt:lpstr>
      <vt:lpstr>PowerPoint Presentation</vt:lpstr>
      <vt:lpstr>Exercise</vt:lpstr>
      <vt:lpstr>An Answer</vt:lpstr>
      <vt:lpstr>An Answer: continued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II</dc:title>
  <cp:lastModifiedBy>Walsh, Brandon M (bmw9t)</cp:lastModifiedBy>
  <cp:revision>222</cp:revision>
  <dcterms:modified xsi:type="dcterms:W3CDTF">2019-05-28T17:38:26Z</dcterms:modified>
</cp:coreProperties>
</file>